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302" r:id="rId2"/>
    <p:sldId id="320" r:id="rId3"/>
    <p:sldId id="304" r:id="rId4"/>
    <p:sldId id="340" r:id="rId5"/>
    <p:sldId id="343" r:id="rId6"/>
    <p:sldId id="338" r:id="rId7"/>
    <p:sldId id="339" r:id="rId8"/>
    <p:sldId id="341" r:id="rId9"/>
    <p:sldId id="342" r:id="rId10"/>
    <p:sldId id="337" r:id="rId11"/>
  </p:sldIdLst>
  <p:sldSz cx="9144000" cy="6858000" type="screen4x3"/>
  <p:notesSz cx="6858000" cy="91313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hiddenSlides="1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279" autoAdjust="0"/>
  </p:normalViewPr>
  <p:slideViewPr>
    <p:cSldViewPr snapToGrid="0">
      <p:cViewPr>
        <p:scale>
          <a:sx n="100" d="100"/>
          <a:sy n="100" d="100"/>
        </p:scale>
        <p:origin x="-504" y="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351317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3705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8975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42748052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65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986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59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69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6880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3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48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299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1248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46084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37108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omic Sans M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100000"/>
        <a:buChar char="•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package" Target="../embeddings/Microsoft_Word_Document1.docx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38" y="1335088"/>
            <a:ext cx="8737600" cy="1470025"/>
          </a:xfrm>
        </p:spPr>
        <p:txBody>
          <a:bodyPr/>
          <a:lstStyle/>
          <a:p>
            <a:pPr algn="ctr">
              <a:defRPr/>
            </a:pPr>
            <a:r>
              <a:rPr lang="en-US" sz="3600" dirty="0" err="1" smtClean="0">
                <a:latin typeface="Comic Sans MS"/>
                <a:cs typeface="Comic Sans MS"/>
              </a:rPr>
              <a:t>Cybersecurity</a:t>
            </a:r>
            <a:r>
              <a:rPr lang="en-US" sz="3600" dirty="0" smtClean="0">
                <a:latin typeface="Comic Sans MS"/>
                <a:cs typeface="Comic Sans MS"/>
              </a:rPr>
              <a:t> for Future Presidents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4700" y="3315332"/>
            <a:ext cx="7861300" cy="2412367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latin typeface="Comic Sans MS"/>
                <a:cs typeface="Comic Sans MS"/>
              </a:rPr>
              <a:t>Lecture 11: </a:t>
            </a:r>
          </a:p>
          <a:p>
            <a:r>
              <a:rPr lang="en-US" sz="2400" dirty="0" smtClean="0"/>
              <a:t>DEBATE #4:</a:t>
            </a:r>
          </a:p>
          <a:p>
            <a:pPr algn="l"/>
            <a:r>
              <a:rPr lang="en-US" sz="2400" dirty="0" smtClean="0"/>
              <a:t>Resolved</a:t>
            </a:r>
            <a:r>
              <a:rPr lang="en-US" sz="2400" dirty="0"/>
              <a:t>:  Commercially stored genomic data requires no further government regulatory </a:t>
            </a:r>
            <a:r>
              <a:rPr lang="en-US" sz="2400" dirty="0" smtClean="0"/>
              <a:t>controls.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-50800"/>
            <a:ext cx="7772400" cy="1143000"/>
          </a:xfrm>
        </p:spPr>
        <p:txBody>
          <a:bodyPr/>
          <a:lstStyle/>
          <a:p>
            <a:r>
              <a:rPr lang="en-US" dirty="0" smtClean="0"/>
              <a:t>Rubric for Debaters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131614"/>
              </p:ext>
            </p:extLst>
          </p:nvPr>
        </p:nvGraphicFramePr>
        <p:xfrm>
          <a:off x="419100" y="1046251"/>
          <a:ext cx="8305800" cy="5410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5" name="Document" r:id="rId4" imgW="6083300" imgH="3962400" progId="Word.Document.12">
                  <p:embed/>
                </p:oleObj>
              </mc:Choice>
              <mc:Fallback>
                <p:oleObj name="Document" r:id="rId4" imgW="6083300" imgH="39624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9100" y="1046251"/>
                        <a:ext cx="8305800" cy="54100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94015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000" y="114300"/>
            <a:ext cx="3098800" cy="698500"/>
          </a:xfrm>
        </p:spPr>
        <p:txBody>
          <a:bodyPr/>
          <a:lstStyle/>
          <a:p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774700"/>
            <a:ext cx="8763000" cy="6083300"/>
          </a:xfrm>
        </p:spPr>
        <p:txBody>
          <a:bodyPr/>
          <a:lstStyle/>
          <a:p>
            <a:r>
              <a:rPr lang="en-US" sz="2400" dirty="0" smtClean="0"/>
              <a:t>About previous lecture?</a:t>
            </a:r>
          </a:p>
          <a:p>
            <a:r>
              <a:rPr lang="en-US" sz="2400" dirty="0" smtClean="0"/>
              <a:t>About homework? (debate questions)</a:t>
            </a:r>
          </a:p>
          <a:p>
            <a:r>
              <a:rPr lang="en-US" sz="2400" dirty="0" smtClean="0"/>
              <a:t>About reading</a:t>
            </a:r>
            <a:r>
              <a:rPr lang="en-US" sz="2400" dirty="0"/>
              <a:t>? </a:t>
            </a:r>
            <a:r>
              <a:rPr lang="en-US" sz="2400" dirty="0" smtClean="0"/>
              <a:t>(debate reading)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Reading for next week: D is for Digital Part II Software: Intro and Chapter 4 Algorithms (pp. 51-63)</a:t>
            </a:r>
          </a:p>
          <a:p>
            <a:pPr marL="0" indent="0">
              <a:buNone/>
            </a:pPr>
            <a:r>
              <a:rPr lang="en-US" sz="2000" dirty="0" smtClean="0"/>
              <a:t>Exercises: Accountability topics and more.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Next Debate (in </a:t>
            </a:r>
            <a:r>
              <a:rPr lang="en-US" sz="2000" dirty="0"/>
              <a:t>2 weeks): Resolved: </a:t>
            </a:r>
            <a:r>
              <a:rPr lang="en-US" sz="2000" dirty="0" smtClean="0"/>
              <a:t>The </a:t>
            </a:r>
            <a:r>
              <a:rPr lang="en-US" sz="2000" dirty="0"/>
              <a:t>U.S. Treasury Department should treat </a:t>
            </a:r>
            <a:r>
              <a:rPr lang="en-US" sz="2000" dirty="0" err="1"/>
              <a:t>bitcoin</a:t>
            </a:r>
            <a:r>
              <a:rPr lang="en-US" sz="2000" dirty="0"/>
              <a:t> as currency rather than as property. </a:t>
            </a:r>
          </a:p>
          <a:p>
            <a:pPr marL="0" indent="0">
              <a:buNone/>
            </a:pPr>
            <a:r>
              <a:rPr lang="en-US" sz="2000" dirty="0" smtClean="0"/>
              <a:t>Debate teams please sign up to see me this week or next week (as teams).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5930900" y="0"/>
            <a:ext cx="3213100" cy="132343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+mj-lt"/>
              </a:rPr>
              <a:t>My office hours: 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Wed. afternoon, 12-3pm, </a:t>
            </a:r>
          </a:p>
          <a:p>
            <a:pPr marL="0" indent="0">
              <a:buNone/>
            </a:pPr>
            <a:r>
              <a:rPr lang="en-US" sz="2000" dirty="0" smtClean="0">
                <a:latin typeface="+mj-lt"/>
              </a:rPr>
              <a:t>442 RH. Signup sheet circulating</a:t>
            </a:r>
          </a:p>
        </p:txBody>
      </p:sp>
    </p:spTree>
    <p:extLst>
      <p:ext uri="{BB962C8B-B14F-4D97-AF65-F5344CB8AC3E}">
        <p14:creationId xmlns:p14="http://schemas.microsoft.com/office/powerpoint/2010/main" val="867812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500" y="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 err="1">
                <a:cs typeface="+mj-cs"/>
              </a:rPr>
              <a:t>Cybersecurity</a:t>
            </a:r>
            <a:r>
              <a:rPr lang="en-US" dirty="0">
                <a:cs typeface="+mj-cs"/>
              </a:rPr>
              <a:t> events from the past week of interest to future (or current) Presidents</a:t>
            </a:r>
            <a:r>
              <a:rPr lang="en-US" dirty="0" smtClean="0">
                <a:cs typeface="+mj-cs"/>
              </a:rPr>
              <a:t>:</a:t>
            </a:r>
            <a:endParaRPr lang="en-US" dirty="0"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143000"/>
            <a:ext cx="8788400" cy="5359400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DHS, FBI begin briefing power grid operators on Ukraine power grid attacks as potential U.S. threat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Senate Intelligence Committee reportedly drafting legislation to require “technical assistance” from vendors of products with encryption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 Senate passes bill to provide stronger basis for prosecuting theft of trade secrets</a:t>
            </a:r>
          </a:p>
          <a:p>
            <a:pPr>
              <a:defRPr/>
            </a:pPr>
            <a:r>
              <a:rPr lang="en-US" sz="2400" dirty="0" smtClean="0">
                <a:cs typeface="+mn-cs"/>
              </a:rPr>
              <a:t>Justice </a:t>
            </a:r>
            <a:r>
              <a:rPr lang="en-US" sz="2400" dirty="0" err="1" smtClean="0">
                <a:cs typeface="+mn-cs"/>
              </a:rPr>
              <a:t>Dept</a:t>
            </a:r>
            <a:r>
              <a:rPr lang="en-US" sz="2400" dirty="0" smtClean="0">
                <a:cs typeface="+mn-cs"/>
              </a:rPr>
              <a:t> continues to press Apple</a:t>
            </a:r>
            <a:endParaRPr lang="en-US" sz="2400" dirty="0"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cs typeface="+mn-cs"/>
              </a:rPr>
              <a:t>Coming up: … ?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7578725" y="-487363"/>
            <a:ext cx="3175" cy="476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Debate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700" y="2844800"/>
            <a:ext cx="7772400" cy="1549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DEBATE #4:</a:t>
            </a:r>
          </a:p>
          <a:p>
            <a:pPr marL="0" indent="0">
              <a:buNone/>
            </a:pPr>
            <a:r>
              <a:rPr lang="en-US" sz="2400" dirty="0" smtClean="0"/>
              <a:t>Resolved</a:t>
            </a:r>
            <a:r>
              <a:rPr lang="en-US" sz="2400" dirty="0"/>
              <a:t>:  Commercially stored genomic data requires no further government regulatory controls.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094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 to topic for final debate!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100" y="1701800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I’ve learned more about </a:t>
            </a:r>
            <a:r>
              <a:rPr lang="en-US" dirty="0" err="1" smtClean="0"/>
              <a:t>bitcoin</a:t>
            </a:r>
            <a:r>
              <a:rPr lang="en-US" dirty="0" smtClean="0"/>
              <a:t> and how it is treated by the government</a:t>
            </a:r>
          </a:p>
          <a:p>
            <a:pPr marL="0" indent="0">
              <a:buNone/>
            </a:pPr>
            <a:r>
              <a:rPr lang="en-US" dirty="0" smtClean="0"/>
              <a:t>The original debate topic I framed is not appropriate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NEW TOPIC:</a:t>
            </a:r>
          </a:p>
          <a:p>
            <a:pPr marL="0" indent="0">
              <a:buNone/>
            </a:pPr>
            <a:r>
              <a:rPr lang="en-US" b="1" dirty="0" smtClean="0"/>
              <a:t>RESOLVED: </a:t>
            </a:r>
            <a:r>
              <a:rPr lang="en-US" b="1" dirty="0" err="1"/>
              <a:t>Bitcoin</a:t>
            </a:r>
            <a:r>
              <a:rPr lang="en-US" b="1" dirty="0"/>
              <a:t> transactions are better for consumers than credit card transactions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Here’s how parts of the government view </a:t>
            </a:r>
            <a:r>
              <a:rPr lang="en-US" dirty="0" err="1" smtClean="0"/>
              <a:t>bitcoin</a:t>
            </a:r>
            <a:r>
              <a:rPr lang="en-US" dirty="0" smtClean="0"/>
              <a:t> today</a:t>
            </a:r>
          </a:p>
          <a:p>
            <a:r>
              <a:rPr lang="en-US" dirty="0" smtClean="0"/>
              <a:t>IRS – it’s property</a:t>
            </a:r>
          </a:p>
          <a:p>
            <a:r>
              <a:rPr lang="en-US" dirty="0" smtClean="0"/>
              <a:t>FINCEN – it’s money</a:t>
            </a:r>
          </a:p>
          <a:p>
            <a:r>
              <a:rPr lang="en-US" dirty="0" smtClean="0"/>
              <a:t>CFTC – it’s a commodity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159421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Cryptographic Hashing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8500" y="1485900"/>
            <a:ext cx="7759700" cy="44450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What is a secure hash function / secure hash algorithm?</a:t>
            </a:r>
          </a:p>
          <a:p>
            <a:r>
              <a:rPr lang="en-US" sz="2000" dirty="0" smtClean="0"/>
              <a:t>Random (but deterministic) function from a large source space to a smaller target space</a:t>
            </a:r>
          </a:p>
          <a:p>
            <a:r>
              <a:rPr lang="en-US" sz="2000" dirty="0" smtClean="0"/>
              <a:t>Random: given the input, you can’t predict the output</a:t>
            </a:r>
          </a:p>
          <a:p>
            <a:r>
              <a:rPr lang="en-US" sz="2000" dirty="0" smtClean="0"/>
              <a:t>Deterministic: given the same input, you get the same output</a:t>
            </a: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Properties desired of cryptographic hashes:</a:t>
            </a:r>
            <a:endParaRPr lang="en-US" sz="2000" dirty="0"/>
          </a:p>
          <a:p>
            <a:r>
              <a:rPr lang="en-US" sz="2000" dirty="0" smtClean="0"/>
              <a:t>quick </a:t>
            </a:r>
            <a:r>
              <a:rPr lang="en-US" sz="2000" dirty="0"/>
              <a:t>to compute the hash value for any given message</a:t>
            </a:r>
          </a:p>
          <a:p>
            <a:r>
              <a:rPr lang="en-US" sz="2000" dirty="0" smtClean="0"/>
              <a:t>infeasible </a:t>
            </a:r>
            <a:r>
              <a:rPr lang="en-US" sz="2000" dirty="0"/>
              <a:t>to generate a message from its hash value</a:t>
            </a:r>
          </a:p>
          <a:p>
            <a:r>
              <a:rPr lang="en-US" sz="2000" dirty="0" smtClean="0"/>
              <a:t>infeasible </a:t>
            </a:r>
            <a:r>
              <a:rPr lang="en-US" sz="2000" dirty="0"/>
              <a:t>to modify a message without changing the hash value</a:t>
            </a:r>
          </a:p>
          <a:p>
            <a:r>
              <a:rPr lang="en-US" sz="2000" dirty="0" smtClean="0"/>
              <a:t>infeasible </a:t>
            </a:r>
            <a:r>
              <a:rPr lang="en-US" sz="2000" dirty="0"/>
              <a:t>to find two different messages with the same hash value.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938429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400" y="1358900"/>
            <a:ext cx="7772400" cy="4114800"/>
          </a:xfrm>
        </p:spPr>
        <p:txBody>
          <a:bodyPr/>
          <a:lstStyle/>
          <a:p>
            <a:pPr marL="457200" lvl="1" indent="0">
              <a:buNone/>
            </a:pPr>
            <a:r>
              <a:rPr lang="en-US" sz="2400" dirty="0" smtClean="0"/>
              <a:t>Since </a:t>
            </a:r>
            <a:r>
              <a:rPr lang="en-US" sz="2400" dirty="0"/>
              <a:t>the target space is smaller than the source space, some things in the source space must map to the same thing in the target space. </a:t>
            </a:r>
            <a:endParaRPr lang="en-US" sz="2400" dirty="0" smtClean="0"/>
          </a:p>
          <a:p>
            <a:pPr lvl="2" indent="-285750"/>
            <a:r>
              <a:rPr lang="en-US" sz="2400" dirty="0" smtClean="0"/>
              <a:t>That’s </a:t>
            </a:r>
            <a:r>
              <a:rPr lang="en-US" sz="2400" dirty="0"/>
              <a:t>called a COLLISION</a:t>
            </a:r>
            <a:r>
              <a:rPr lang="en-US" sz="2400" dirty="0" smtClean="0"/>
              <a:t>.</a:t>
            </a:r>
          </a:p>
          <a:p>
            <a:pPr lvl="2" indent="-285750"/>
            <a:r>
              <a:rPr lang="en-US" sz="2400" dirty="0" smtClean="0"/>
              <a:t>Collisions should be rare and should be difficult to generate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6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177800"/>
            <a:ext cx="7772400" cy="1143000"/>
          </a:xfrm>
        </p:spPr>
        <p:txBody>
          <a:bodyPr/>
          <a:lstStyle/>
          <a:p>
            <a:r>
              <a:rPr lang="en-US" dirty="0" smtClean="0"/>
              <a:t>Using Cryptographic Hashes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6200"/>
            <a:ext cx="7683500" cy="812800"/>
          </a:xfrm>
        </p:spPr>
        <p:txBody>
          <a:bodyPr/>
          <a:lstStyle/>
          <a:p>
            <a:r>
              <a:rPr lang="en-US" dirty="0" smtClean="0"/>
              <a:t>“Message Digest”: given a message, crypto hash of the message is (much) shorter</a:t>
            </a:r>
          </a:p>
        </p:txBody>
      </p:sp>
      <p:sp>
        <p:nvSpPr>
          <p:cNvPr id="5" name="Folded Corner 4"/>
          <p:cNvSpPr/>
          <p:nvPr/>
        </p:nvSpPr>
        <p:spPr bwMode="auto">
          <a:xfrm>
            <a:off x="901700" y="2057400"/>
            <a:ext cx="1320800" cy="1714500"/>
          </a:xfrm>
          <a:prstGeom prst="folded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M1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987800" y="2667000"/>
            <a:ext cx="838200" cy="419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40000" y="2705100"/>
            <a:ext cx="105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SHA-256</a:t>
            </a:r>
            <a:endParaRPr lang="en-US" sz="1400" dirty="0">
              <a:latin typeface="+mj-lt"/>
            </a:endParaRPr>
          </a:p>
        </p:txBody>
      </p:sp>
      <p:cxnSp>
        <p:nvCxnSpPr>
          <p:cNvPr id="9" name="Straight Arrow Connector 8"/>
          <p:cNvCxnSpPr/>
          <p:nvPr/>
        </p:nvCxnSpPr>
        <p:spPr bwMode="auto">
          <a:xfrm>
            <a:off x="2273300" y="2082800"/>
            <a:ext cx="457200" cy="6477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2260600" y="3022600"/>
            <a:ext cx="393700" cy="5842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>
            <a:endCxn id="6" idx="1"/>
          </p:cNvCxnSpPr>
          <p:nvPr/>
        </p:nvCxnSpPr>
        <p:spPr bwMode="auto">
          <a:xfrm>
            <a:off x="3454400" y="2858989"/>
            <a:ext cx="533400" cy="175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TextBox 16"/>
          <p:cNvSpPr txBox="1"/>
          <p:nvPr/>
        </p:nvSpPr>
        <p:spPr>
          <a:xfrm>
            <a:off x="4965700" y="2717800"/>
            <a:ext cx="105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Send</a:t>
            </a:r>
            <a:endParaRPr lang="en-US" sz="1400" dirty="0">
              <a:latin typeface="+mj-lt"/>
            </a:endParaRPr>
          </a:p>
        </p:txBody>
      </p:sp>
      <p:sp>
        <p:nvSpPr>
          <p:cNvPr id="18" name="Folded Corner 17"/>
          <p:cNvSpPr/>
          <p:nvPr/>
        </p:nvSpPr>
        <p:spPr bwMode="auto">
          <a:xfrm>
            <a:off x="5930900" y="1816100"/>
            <a:ext cx="1320800" cy="1714500"/>
          </a:xfrm>
          <a:prstGeom prst="folded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M1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5943600" y="3543300"/>
            <a:ext cx="838200" cy="419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152400" y="3898900"/>
            <a:ext cx="8991600" cy="257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–"/>
              <a:defRPr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100000"/>
              <a:buChar char="•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None/>
            </a:pPr>
            <a:r>
              <a:rPr lang="en-US" sz="2000" dirty="0" smtClean="0"/>
              <a:t>Sender transmits M1 plus crypto hash MD1 </a:t>
            </a:r>
          </a:p>
          <a:p>
            <a:pPr marL="400050" lvl="1" indent="0">
              <a:buNone/>
            </a:pPr>
            <a:r>
              <a:rPr lang="en-US" sz="2000" dirty="0" smtClean="0"/>
              <a:t>(signed with sender’s private key)</a:t>
            </a:r>
          </a:p>
          <a:p>
            <a:pPr marL="0" indent="0">
              <a:buNone/>
            </a:pPr>
            <a:r>
              <a:rPr lang="en-US" sz="2000" dirty="0" smtClean="0"/>
              <a:t>Receiver uses M1  and sender’s public key to re-compute crypto hash MD1’</a:t>
            </a:r>
          </a:p>
          <a:p>
            <a:pPr marL="0" indent="0">
              <a:buNone/>
            </a:pPr>
            <a:r>
              <a:rPr lang="en-US" sz="2000" dirty="0" smtClean="0"/>
              <a:t>If received MD1 matches re-computed MD1’ all is well</a:t>
            </a:r>
          </a:p>
          <a:p>
            <a:pPr marL="0" indent="0">
              <a:buNone/>
            </a:pPr>
            <a:r>
              <a:rPr lang="en-US" sz="2000" dirty="0" smtClean="0"/>
              <a:t>If not, message has been modified en route</a:t>
            </a:r>
          </a:p>
          <a:p>
            <a:pPr marL="0" indent="0">
              <a:buNone/>
            </a:pPr>
            <a:r>
              <a:rPr lang="en-US" sz="2000" dirty="0" smtClean="0"/>
              <a:t>If attacker can find M2 that has same digest as M1, could substitute M2 for M1 and receiver would be deceived</a:t>
            </a:r>
            <a:endParaRPr lang="en-US" dirty="0" smtClean="0"/>
          </a:p>
        </p:txBody>
      </p:sp>
      <p:sp>
        <p:nvSpPr>
          <p:cNvPr id="22" name="Left Brace 21"/>
          <p:cNvSpPr/>
          <p:nvPr/>
        </p:nvSpPr>
        <p:spPr bwMode="auto">
          <a:xfrm>
            <a:off x="5511800" y="1765300"/>
            <a:ext cx="393700" cy="2247900"/>
          </a:xfrm>
          <a:prstGeom prst="leftBrace">
            <a:avLst>
              <a:gd name="adj1" fmla="val 101881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791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00" y="0"/>
            <a:ext cx="7772400" cy="1143000"/>
          </a:xfrm>
        </p:spPr>
        <p:txBody>
          <a:bodyPr/>
          <a:lstStyle/>
          <a:p>
            <a:r>
              <a:rPr lang="en-US" dirty="0" smtClean="0"/>
              <a:t>Putting hashes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28700"/>
            <a:ext cx="7772400" cy="4114800"/>
          </a:xfrm>
        </p:spPr>
        <p:txBody>
          <a:bodyPr/>
          <a:lstStyle/>
          <a:p>
            <a:r>
              <a:rPr lang="en-US" dirty="0" smtClean="0"/>
              <a:t>Suppose you want to bind a new message to a collection of messages</a:t>
            </a:r>
            <a:endParaRPr lang="en-US" dirty="0"/>
          </a:p>
        </p:txBody>
      </p:sp>
      <p:sp>
        <p:nvSpPr>
          <p:cNvPr id="4" name="Folded Corner 3"/>
          <p:cNvSpPr/>
          <p:nvPr/>
        </p:nvSpPr>
        <p:spPr bwMode="auto">
          <a:xfrm>
            <a:off x="1308100" y="1549400"/>
            <a:ext cx="736600" cy="952500"/>
          </a:xfrm>
          <a:prstGeom prst="folded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M1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1320800" y="2514600"/>
            <a:ext cx="6731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6" name="Folded Corner 5"/>
          <p:cNvSpPr/>
          <p:nvPr/>
        </p:nvSpPr>
        <p:spPr bwMode="auto">
          <a:xfrm>
            <a:off x="1295400" y="2844800"/>
            <a:ext cx="736600" cy="952500"/>
          </a:xfrm>
          <a:prstGeom prst="folded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M2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038600" y="2451100"/>
            <a:ext cx="838200" cy="419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MD</a:t>
            </a:r>
            <a:r>
              <a:rPr lang="en-US" sz="1800" dirty="0">
                <a:latin typeface="+mj-lt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52700" y="2476500"/>
            <a:ext cx="1054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latin typeface="+mj-lt"/>
              </a:rPr>
              <a:t>SHA-256</a:t>
            </a:r>
            <a:endParaRPr lang="en-US" sz="1400" dirty="0">
              <a:latin typeface="+mj-lt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2070100" y="1562100"/>
            <a:ext cx="673100" cy="939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Arrow Connector 12"/>
          <p:cNvCxnSpPr/>
          <p:nvPr/>
        </p:nvCxnSpPr>
        <p:spPr bwMode="auto">
          <a:xfrm flipV="1">
            <a:off x="2082800" y="2794000"/>
            <a:ext cx="584200" cy="10541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4" name="Straight Arrow Connector 13"/>
          <p:cNvCxnSpPr>
            <a:endCxn id="10" idx="1"/>
          </p:cNvCxnSpPr>
          <p:nvPr/>
        </p:nvCxnSpPr>
        <p:spPr bwMode="auto">
          <a:xfrm>
            <a:off x="3505200" y="2643089"/>
            <a:ext cx="533400" cy="175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17" name="Folded Corner 16"/>
          <p:cNvSpPr/>
          <p:nvPr/>
        </p:nvSpPr>
        <p:spPr bwMode="auto">
          <a:xfrm>
            <a:off x="5994400" y="1562100"/>
            <a:ext cx="736600" cy="952500"/>
          </a:xfrm>
          <a:prstGeom prst="folded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M1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007100" y="2527300"/>
            <a:ext cx="673100" cy="3048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1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19" name="Folded Corner 18"/>
          <p:cNvSpPr/>
          <p:nvPr/>
        </p:nvSpPr>
        <p:spPr bwMode="auto">
          <a:xfrm>
            <a:off x="5981700" y="2857500"/>
            <a:ext cx="736600" cy="952500"/>
          </a:xfrm>
          <a:prstGeom prst="foldedCorner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ＭＳ Ｐゴシック" charset="0"/>
              </a:rPr>
              <a:t>M2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5969000" y="3835400"/>
            <a:ext cx="838200" cy="419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MD</a:t>
            </a:r>
            <a:r>
              <a:rPr lang="en-US" sz="1800" dirty="0">
                <a:latin typeface="+mj-lt"/>
              </a:rPr>
              <a:t>2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  <p:sp>
        <p:nvSpPr>
          <p:cNvPr id="22" name="Left Brace 21"/>
          <p:cNvSpPr/>
          <p:nvPr/>
        </p:nvSpPr>
        <p:spPr bwMode="auto">
          <a:xfrm>
            <a:off x="5613400" y="2882900"/>
            <a:ext cx="254000" cy="876300"/>
          </a:xfrm>
          <a:prstGeom prst="leftBrace">
            <a:avLst>
              <a:gd name="adj1" fmla="val 48333"/>
              <a:gd name="adj2" fmla="val 54167"/>
            </a:avLst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sp>
        <p:nvSpPr>
          <p:cNvPr id="21" name="Left Brace 20"/>
          <p:cNvSpPr/>
          <p:nvPr/>
        </p:nvSpPr>
        <p:spPr bwMode="auto">
          <a:xfrm>
            <a:off x="5702300" y="1587500"/>
            <a:ext cx="254000" cy="850900"/>
          </a:xfrm>
          <a:prstGeom prst="leftBrace">
            <a:avLst>
              <a:gd name="adj1" fmla="val 54167"/>
              <a:gd name="adj2" fmla="val 54225"/>
            </a:avLst>
          </a:prstGeom>
          <a:solidFill>
            <a:srgbClr val="FFFFFF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charset="0"/>
              <a:ea typeface="ＭＳ Ｐゴシック" charset="0"/>
            </a:endParaRPr>
          </a:p>
        </p:txBody>
      </p:sp>
      <p:cxnSp>
        <p:nvCxnSpPr>
          <p:cNvPr id="23" name="Straight Arrow Connector 22"/>
          <p:cNvCxnSpPr>
            <a:stCxn id="18" idx="3"/>
          </p:cNvCxnSpPr>
          <p:nvPr/>
        </p:nvCxnSpPr>
        <p:spPr bwMode="auto">
          <a:xfrm>
            <a:off x="6680200" y="2679700"/>
            <a:ext cx="800100" cy="5334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4" name="Straight Arrow Connector 23"/>
          <p:cNvCxnSpPr>
            <a:stCxn id="20" idx="3"/>
          </p:cNvCxnSpPr>
          <p:nvPr/>
        </p:nvCxnSpPr>
        <p:spPr bwMode="auto">
          <a:xfrm flipV="1">
            <a:off x="6807200" y="3530600"/>
            <a:ext cx="622300" cy="5143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33" name="Rectangle 32"/>
          <p:cNvSpPr/>
          <p:nvPr/>
        </p:nvSpPr>
        <p:spPr bwMode="auto">
          <a:xfrm>
            <a:off x="7493000" y="3149600"/>
            <a:ext cx="838200" cy="419100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800" dirty="0" smtClean="0">
                <a:latin typeface="+mj-lt"/>
              </a:rPr>
              <a:t>MD3</a:t>
            </a:r>
            <a:endParaRPr kumimoji="0" 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5541457"/>
      </p:ext>
    </p:extLst>
  </p:cSld>
  <p:clrMapOvr>
    <a:masterClrMapping/>
  </p:clrMapOvr>
</p:sld>
</file>

<file path=ppt/theme/theme1.xml><?xml version="1.0" encoding="utf-8"?>
<a:theme xmlns:a="http://schemas.openxmlformats.org/drawingml/2006/main" name="CL CSfPP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1">
      <a:majorFont>
        <a:latin typeface="Comic Sans MS"/>
        <a:ea typeface="ＭＳ Ｐゴシック"/>
        <a:cs typeface=""/>
      </a:majorFont>
      <a:minorFont>
        <a:latin typeface="Comic Sans M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 CSfPP Template.pot</Template>
  <TotalTime>23765</TotalTime>
  <Pages>4</Pages>
  <Words>561</Words>
  <Application>Microsoft Office PowerPoint</Application>
  <PresentationFormat>On-screen Show (4:3)</PresentationFormat>
  <Paragraphs>78</Paragraphs>
  <Slides>10</Slides>
  <Notes>0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CL CSfPP Template</vt:lpstr>
      <vt:lpstr>Document</vt:lpstr>
      <vt:lpstr>Cybersecurity for Future Presidents</vt:lpstr>
      <vt:lpstr>Any Questions?</vt:lpstr>
      <vt:lpstr>Cybersecurity events from the past week of interest to future (or current) Presidents:</vt:lpstr>
      <vt:lpstr>Today’s Debate</vt:lpstr>
      <vt:lpstr>Change to topic for final debate!</vt:lpstr>
      <vt:lpstr>Cryptographic Hashing</vt:lpstr>
      <vt:lpstr>Collisions</vt:lpstr>
      <vt:lpstr>Using Cryptographic Hashes</vt:lpstr>
      <vt:lpstr>Putting hashes together</vt:lpstr>
      <vt:lpstr>Rubric for Debaters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Network Security Principles and Applications</dc:title>
  <dc:creator>Carl Landwehr</dc:creator>
  <cp:lastModifiedBy>LeMoyne College</cp:lastModifiedBy>
  <cp:revision>235</cp:revision>
  <cp:lastPrinted>2016-02-16T21:21:13Z</cp:lastPrinted>
  <dcterms:created xsi:type="dcterms:W3CDTF">1999-01-11T22:03:35Z</dcterms:created>
  <dcterms:modified xsi:type="dcterms:W3CDTF">2016-04-14T16:24:53Z</dcterms:modified>
</cp:coreProperties>
</file>